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Lora" pitchFamily="2" charset="0"/>
      <p:regular r:id="rId12"/>
    </p:embeddedFont>
    <p:embeddedFont>
      <p:font typeface="Source Sans Pro" panose="020B0503030403020204" pitchFamily="34" charset="0"/>
      <p:regular r:id="rId13"/>
      <p:bold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19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30831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PHÒNG BACKEND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837724" y="41058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NỀN TẢNG VỮNG CHẮC CHO MỌI SẢN PHẨM SỐ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587287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Chúng tôi xây dựng "bộ não" và "hệ thống xương sống" cho tất cả các ứng dụng của bạn.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908125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👤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Lại Lâm Vũ</a:t>
            </a:r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👤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Dương Chí Thanh</a:t>
            </a:r>
            <a:endParaRPr lang="en-US" sz="1850" dirty="0"/>
          </a:p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👤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Đặng Trung Hải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627FE-D806-A7E9-5596-4F93960A8F8A}"/>
              </a:ext>
            </a:extLst>
          </p:cNvPr>
          <p:cNvSpPr txBox="1"/>
          <p:nvPr/>
        </p:nvSpPr>
        <p:spPr>
          <a:xfrm>
            <a:off x="2919070" y="6884271"/>
            <a:ext cx="7315200" cy="439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👤</a:t>
            </a: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Nguyễn Đức Hoàng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18C4B-06AE-4FFA-BA3F-583577921B24}"/>
              </a:ext>
            </a:extLst>
          </p:cNvPr>
          <p:cNvSpPr txBox="1"/>
          <p:nvPr/>
        </p:nvSpPr>
        <p:spPr>
          <a:xfrm>
            <a:off x="2919070" y="7227589"/>
            <a:ext cx="7315200" cy="439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👤</a:t>
            </a: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 Văn </a:t>
            </a:r>
            <a:r>
              <a:rPr lang="en-US" sz="18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Đôn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752" y="383977"/>
            <a:ext cx="164294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Giới thiệu chung</a:t>
            </a:r>
            <a:endParaRPr lang="en-US" sz="1250" dirty="0"/>
          </a:p>
        </p:txBody>
      </p:sp>
      <p:sp>
        <p:nvSpPr>
          <p:cNvPr id="3" name="Text 1"/>
          <p:cNvSpPr/>
          <p:nvPr/>
        </p:nvSpPr>
        <p:spPr>
          <a:xfrm>
            <a:off x="488752" y="728901"/>
            <a:ext cx="3285887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Phòng Backend là gì?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488752" y="1349097"/>
            <a:ext cx="607016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Vai trò của chúng tôi: Những người xây dựng "phía sau hậu trường"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88752" y="1804988"/>
            <a:ext cx="1365289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 không hiện diện trước mắt người dùng, nhưng chi phối 90% trải nghiệm.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8752" y="2077164"/>
            <a:ext cx="1365289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Chịu trách nhiệm xử lý logic nghiệp vụ, quản lý dữ liệu, giao tiếp với hệ thống khác, đảm bảo hiệu năng và bảo mật.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698183" y="2667000"/>
            <a:ext cx="164294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Ví dụ so sánh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98183" y="3081814"/>
            <a:ext cx="13443466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Ứng dụng như một nhà hàng: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698183" y="3353991"/>
            <a:ext cx="13443466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Frontend</a:t>
            </a: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= không gian và trang trí thu hút khách hàng.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698183" y="3626168"/>
            <a:ext cx="13443466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</a:t>
            </a: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= bếp, kho, hệ thống vận hành, mọi thứ diễn ra bên trong để phục vụ khách hàng.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488752" y="2457569"/>
            <a:ext cx="15240" cy="1440775"/>
          </a:xfrm>
          <a:prstGeom prst="rect">
            <a:avLst/>
          </a:prstGeom>
          <a:solidFill>
            <a:srgbClr val="F98AC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2" y="4055388"/>
            <a:ext cx="6739176" cy="4049315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488752" y="8359973"/>
            <a:ext cx="164294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Tảng Băng Trôi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488752" y="8649057"/>
            <a:ext cx="6739176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Frontend</a:t>
            </a: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là phần nổi, dễ nhìn thấy.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402473" y="8359973"/>
            <a:ext cx="164294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7402473" y="8649057"/>
            <a:ext cx="6739176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Là phần chìm khổng lồ, đóng vai trò nền tảng và hỗ trợ toàn bộ hoạt động.</a:t>
            </a:r>
            <a:endParaRPr lang="en-US" sz="10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B35F3B-5746-B2B0-70CD-ED8770D1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923" y="7030582"/>
            <a:ext cx="2343477" cy="1124107"/>
          </a:xfrm>
          <a:prstGeom prst="rect">
            <a:avLst/>
          </a:prstGeom>
        </p:spPr>
      </p:pic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055388"/>
            <a:ext cx="6739176" cy="40493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78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123" y="2632591"/>
            <a:ext cx="2030849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Luồng công việc</a:t>
            </a:r>
            <a:endParaRPr lang="en-US" sz="1550" dirty="0"/>
          </a:p>
        </p:txBody>
      </p:sp>
      <p:sp>
        <p:nvSpPr>
          <p:cNvPr id="4" name="Text 1"/>
          <p:cNvSpPr/>
          <p:nvPr/>
        </p:nvSpPr>
        <p:spPr>
          <a:xfrm>
            <a:off x="604123" y="3058954"/>
            <a:ext cx="4061817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Đầu vào &amp; Đầu ra</a:t>
            </a:r>
            <a:endParaRPr lang="en-US" sz="3150" dirty="0"/>
          </a:p>
        </p:txBody>
      </p:sp>
      <p:sp>
        <p:nvSpPr>
          <p:cNvPr id="5" name="Text 2"/>
          <p:cNvSpPr/>
          <p:nvPr/>
        </p:nvSpPr>
        <p:spPr>
          <a:xfrm>
            <a:off x="604123" y="3825597"/>
            <a:ext cx="343709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Chúng tôi nhận gì và tạo ra gì?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04123" y="4583192"/>
            <a:ext cx="6500574" cy="2506028"/>
          </a:xfrm>
          <a:prstGeom prst="roundRect">
            <a:avLst>
              <a:gd name="adj" fmla="val 1033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45" y="4819293"/>
            <a:ext cx="253841" cy="2030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03008" y="4798814"/>
            <a:ext cx="2030849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Đầu vào từ: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203008" y="5225177"/>
            <a:ext cx="572916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Phòng Product, BA, Frontend, và QA.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203008" y="5656659"/>
            <a:ext cx="572916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Yêu cầu nghiệp vụ chi tiết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203008" y="5993249"/>
            <a:ext cx="572916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Thiết kế UI/UX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1203008" y="6329839"/>
            <a:ext cx="572916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Đặc tả API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203008" y="6666428"/>
            <a:ext cx="572916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Báo cáo lỗi từ QA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7533323" y="4583192"/>
            <a:ext cx="6500574" cy="2506028"/>
          </a:xfrm>
          <a:prstGeom prst="roundRect">
            <a:avLst>
              <a:gd name="adj" fmla="val 1033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844" y="4819293"/>
            <a:ext cx="253841" cy="20300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132207" y="4798814"/>
            <a:ext cx="2030849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Đầu ra cho: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8132207" y="5225177"/>
            <a:ext cx="572916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Frontend, Mobile App, QA, và Người dùng cuối.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8132207" y="5656659"/>
            <a:ext cx="572916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 (REST/GraphQL) đã phát triển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8132207" y="5993249"/>
            <a:ext cx="572916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Cơ sở dữ liệu được tối ưu</a:t>
            </a:r>
            <a:endParaRPr lang="en-US" sz="1350" dirty="0"/>
          </a:p>
        </p:txBody>
      </p:sp>
      <p:sp>
        <p:nvSpPr>
          <p:cNvPr id="20" name="Text 15"/>
          <p:cNvSpPr/>
          <p:nvPr/>
        </p:nvSpPr>
        <p:spPr>
          <a:xfrm>
            <a:off x="8132207" y="6329839"/>
            <a:ext cx="572916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Logic xử lý nghiệp vụ</a:t>
            </a:r>
            <a:endParaRPr lang="en-US" sz="1350" dirty="0"/>
          </a:p>
        </p:txBody>
      </p:sp>
      <p:sp>
        <p:nvSpPr>
          <p:cNvPr id="21" name="Text 16"/>
          <p:cNvSpPr/>
          <p:nvPr/>
        </p:nvSpPr>
        <p:spPr>
          <a:xfrm>
            <a:off x="8132207" y="6666428"/>
            <a:ext cx="572916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Hệ thống đã triển khai và tối ưu</a:t>
            </a:r>
            <a:endParaRPr lang="en-US" sz="1350" dirty="0"/>
          </a:p>
        </p:txBody>
      </p:sp>
      <p:sp>
        <p:nvSpPr>
          <p:cNvPr id="22" name="Text 17"/>
          <p:cNvSpPr/>
          <p:nvPr/>
        </p:nvSpPr>
        <p:spPr>
          <a:xfrm>
            <a:off x="604123" y="7477601"/>
            <a:ext cx="134221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Sơ đồ luồng</a:t>
            </a: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Product/BA </a:t>
            </a: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➡</a:t>
            </a: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Backend </a:t>
            </a:r>
            <a:r>
              <a:rPr lang="en-US" sz="135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➡</a:t>
            </a: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Frontend/Mobile</a:t>
            </a:r>
            <a:endParaRPr lang="en-US" sz="13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9BA4D9-8333-74D5-DAF2-6F8E8F3D6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6923" y="7261742"/>
            <a:ext cx="2343477" cy="9515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451" y="439102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Giao tiếp &amp; Phối hợp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557451" y="832485"/>
            <a:ext cx="6203394" cy="468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Chúng tôi không làm việc một mình</a:t>
            </a:r>
            <a:endParaRPr lang="en-US" sz="2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51" y="1539835"/>
            <a:ext cx="796409" cy="9557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3046" y="1699022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Product/BA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513046" y="2028706"/>
            <a:ext cx="1255990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Hiểu rõ nghiệp vụ để chuyển đổi thành giải pháp kỹ thuật.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51" y="2495550"/>
            <a:ext cx="796409" cy="9557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13046" y="2654737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Frontend/Mobile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513046" y="2984421"/>
            <a:ext cx="1255990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Tích hợp API mượt mà, đảm bảo đồng bộ dữ liệu.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51" y="3451265"/>
            <a:ext cx="796409" cy="9557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13046" y="3610451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QA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513046" y="3940135"/>
            <a:ext cx="1255990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Xử lý lỗi và kiểm thử hệ thống toàn diện.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51" y="4406979"/>
            <a:ext cx="796409" cy="9557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13046" y="4566166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DevOps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513046" y="4895850"/>
            <a:ext cx="1255990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Triển khai, theo dõi server và tự động hóa.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51" y="5362694"/>
            <a:ext cx="796409" cy="95571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13046" y="5521881"/>
            <a:ext cx="1873925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Designer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1513046" y="5851565"/>
            <a:ext cx="1255990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Hỗ trợ hiểu luồng dữ liệu cho trải nghiệm người dùng.</a:t>
            </a:r>
            <a:endParaRPr lang="en-US" sz="1250" dirty="0"/>
          </a:p>
        </p:txBody>
      </p:sp>
      <p:sp>
        <p:nvSpPr>
          <p:cNvPr id="19" name="Shape 12"/>
          <p:cNvSpPr/>
          <p:nvPr/>
        </p:nvSpPr>
        <p:spPr>
          <a:xfrm>
            <a:off x="557451" y="6413479"/>
            <a:ext cx="13515499" cy="1292900"/>
          </a:xfrm>
          <a:prstGeom prst="roundRect">
            <a:avLst>
              <a:gd name="adj" fmla="val 1848"/>
            </a:avLst>
          </a:prstGeom>
          <a:solidFill>
            <a:srgbClr val="49042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637" y="6715482"/>
            <a:ext cx="234196" cy="18728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110020" y="6696551"/>
            <a:ext cx="1910596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giám sát chúng tôi?</a:t>
            </a:r>
            <a:endParaRPr lang="en-US" sz="1450" dirty="0"/>
          </a:p>
        </p:txBody>
      </p:sp>
      <p:sp>
        <p:nvSpPr>
          <p:cNvPr id="22" name="Text 14"/>
          <p:cNvSpPr/>
          <p:nvPr/>
        </p:nvSpPr>
        <p:spPr>
          <a:xfrm>
            <a:off x="1110020" y="7089934"/>
            <a:ext cx="1280374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 Lead</a:t>
            </a:r>
            <a:r>
              <a:rPr lang="en-US" sz="12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Định hướng kỹ thuật, đảm bảo chất lượng code.</a:t>
            </a:r>
            <a:endParaRPr lang="en-US" sz="1250" dirty="0"/>
          </a:p>
        </p:txBody>
      </p:sp>
      <p:sp>
        <p:nvSpPr>
          <p:cNvPr id="23" name="Text 15"/>
          <p:cNvSpPr/>
          <p:nvPr/>
        </p:nvSpPr>
        <p:spPr>
          <a:xfrm>
            <a:off x="1110020" y="7400449"/>
            <a:ext cx="1280374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Project manager</a:t>
            </a:r>
            <a:r>
              <a:rPr lang="en-US" sz="12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Quản lý tiến độ dự án, báo cáo hiệu suất.</a:t>
            </a:r>
            <a:endParaRPr lang="en-US" sz="12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2DC754E-FE77-5210-18B6-90B9EF003B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82042" y="7762100"/>
            <a:ext cx="2343477" cy="467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487" y="514231"/>
            <a:ext cx="22000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Toolbox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654487" y="976193"/>
            <a:ext cx="4400193" cy="550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Công cụ làm việc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654487" y="1806773"/>
            <a:ext cx="412230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Những "vũ khí" của kỹ sư Backend</a:t>
            </a:r>
            <a:endParaRPr lang="en-US" sz="2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7" y="2674858"/>
            <a:ext cx="6567249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417207"/>
            <a:ext cx="561023" cy="5610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4275" y="3165158"/>
            <a:ext cx="22000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Ngôn ngữ lập trình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864275" y="3552349"/>
            <a:ext cx="614767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Java, Python, Node.js, PHP, Go, C#.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64" y="2674858"/>
            <a:ext cx="6567249" cy="9144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777" y="2417207"/>
            <a:ext cx="561023" cy="561023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18452" y="3165158"/>
            <a:ext cx="22000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Frameworks</a:t>
            </a:r>
            <a:endParaRPr lang="en-US" sz="1700" dirty="0"/>
          </a:p>
        </p:txBody>
      </p:sp>
      <p:sp>
        <p:nvSpPr>
          <p:cNvPr id="14" name="Text 6"/>
          <p:cNvSpPr/>
          <p:nvPr/>
        </p:nvSpPr>
        <p:spPr>
          <a:xfrm>
            <a:off x="7618452" y="3552349"/>
            <a:ext cx="614767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Spring Boot, Django, Express.js, Laravel, .NET Core.</a:t>
            </a:r>
            <a:endParaRPr lang="en-US" sz="14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7" y="4505920"/>
            <a:ext cx="6567249" cy="91440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248269"/>
            <a:ext cx="561023" cy="561023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864275" y="4996220"/>
            <a:ext cx="22000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Databases</a:t>
            </a:r>
            <a:endParaRPr lang="en-US" sz="1700" dirty="0"/>
          </a:p>
        </p:txBody>
      </p:sp>
      <p:sp>
        <p:nvSpPr>
          <p:cNvPr id="19" name="Text 8"/>
          <p:cNvSpPr/>
          <p:nvPr/>
        </p:nvSpPr>
        <p:spPr>
          <a:xfrm>
            <a:off x="864275" y="5383411"/>
            <a:ext cx="614767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MySQL, PostgreSQL, MongoDB, Redis, SQL Server.</a:t>
            </a:r>
            <a:endParaRPr lang="en-US" sz="1450" dirty="0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64" y="4505920"/>
            <a:ext cx="6567249" cy="91440"/>
          </a:xfrm>
          <a:prstGeom prst="rect">
            <a:avLst/>
          </a:prstGeom>
        </p:spPr>
      </p:pic>
      <p:pic>
        <p:nvPicPr>
          <p:cNvPr id="22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0132" y="4388525"/>
            <a:ext cx="224314" cy="280511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7618452" y="4996220"/>
            <a:ext cx="22000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Quản lý mã nguồn</a:t>
            </a:r>
            <a:endParaRPr lang="en-US" sz="1700" dirty="0"/>
          </a:p>
        </p:txBody>
      </p:sp>
      <p:sp>
        <p:nvSpPr>
          <p:cNvPr id="24" name="Text 10"/>
          <p:cNvSpPr/>
          <p:nvPr/>
        </p:nvSpPr>
        <p:spPr>
          <a:xfrm>
            <a:off x="7618452" y="5383411"/>
            <a:ext cx="614767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Git, GitHub/GitLab, Bitbucket.</a:t>
            </a:r>
            <a:endParaRPr lang="en-US" sz="1450" dirty="0"/>
          </a:p>
        </p:txBody>
      </p:sp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7" y="6336983"/>
            <a:ext cx="6567249" cy="91440"/>
          </a:xfrm>
          <a:prstGeom prst="rect">
            <a:avLst/>
          </a:prstGeom>
        </p:spPr>
      </p:pic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6079331"/>
            <a:ext cx="561023" cy="561023"/>
          </a:xfrm>
          <a:prstGeom prst="rect">
            <a:avLst/>
          </a:prstGeom>
        </p:spPr>
      </p:pic>
      <p:sp>
        <p:nvSpPr>
          <p:cNvPr id="28" name="Text 11"/>
          <p:cNvSpPr/>
          <p:nvPr/>
        </p:nvSpPr>
        <p:spPr>
          <a:xfrm>
            <a:off x="864275" y="6827282"/>
            <a:ext cx="22000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testing</a:t>
            </a:r>
            <a:endParaRPr lang="en-US" sz="1700" dirty="0"/>
          </a:p>
        </p:txBody>
      </p:sp>
      <p:sp>
        <p:nvSpPr>
          <p:cNvPr id="29" name="Text 12"/>
          <p:cNvSpPr/>
          <p:nvPr/>
        </p:nvSpPr>
        <p:spPr>
          <a:xfrm>
            <a:off x="864275" y="7214473"/>
            <a:ext cx="614767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Postman, Insomnia, Swagger UI.</a:t>
            </a:r>
            <a:endParaRPr lang="en-US" sz="1450" dirty="0"/>
          </a:p>
        </p:txBody>
      </p:sp>
      <p:pic>
        <p:nvPicPr>
          <p:cNvPr id="30" name="Image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64" y="6336983"/>
            <a:ext cx="6567249" cy="91440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777" y="6079331"/>
            <a:ext cx="561023" cy="561023"/>
          </a:xfrm>
          <a:prstGeom prst="rect">
            <a:avLst/>
          </a:prstGeom>
        </p:spPr>
      </p:pic>
      <p:sp>
        <p:nvSpPr>
          <p:cNvPr id="33" name="Text 13"/>
          <p:cNvSpPr/>
          <p:nvPr/>
        </p:nvSpPr>
        <p:spPr>
          <a:xfrm>
            <a:off x="7618452" y="6827282"/>
            <a:ext cx="22000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Hạ tầng &amp; Triển khai</a:t>
            </a:r>
            <a:endParaRPr lang="en-US" sz="1700" dirty="0"/>
          </a:p>
        </p:txBody>
      </p:sp>
      <p:sp>
        <p:nvSpPr>
          <p:cNvPr id="34" name="Text 14"/>
          <p:cNvSpPr/>
          <p:nvPr/>
        </p:nvSpPr>
        <p:spPr>
          <a:xfrm>
            <a:off x="7618452" y="7214473"/>
            <a:ext cx="614767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Docker, Kubernetes, Jenkins, AWS, Azure, GCP.</a:t>
            </a:r>
            <a:endParaRPr lang="en-US" sz="145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9090FE5-DCED-4FA3-0B19-A26733BC5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6923" y="7079804"/>
            <a:ext cx="2343477" cy="11241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40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Năng lực &amp; Kiến thức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731288"/>
            <a:ext cx="73955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Yêu cầu để làm tốt nhiệm vụ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794278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3691890"/>
            <a:ext cx="29532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Kiến thức chuyên môn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187428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Thành thạo ít nhất 1 ngôn ngữ &amp; framework.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654153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Hiểu biết sâu về API (REST), DB (SQL &amp; NoSQL).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120878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Cấu trúc dữ liệu &amp; thuật toán.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587603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Bảo mật, tối ưu hiệu năng.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6054328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Kiến thức về server &amp; network.</a:t>
            </a:r>
            <a:endParaRPr lang="en-US" sz="18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794278"/>
            <a:ext cx="598408" cy="59840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64743" y="36918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Kỹ năng mềm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464743" y="4187428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Tư duy logic &amp; phân tích.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464743" y="4654153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Giao tiếp hiệu quả &amp; làm việc nhóm.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7464743" y="5120878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Cẩn thận, tỉ mỉ trong từng chi tiết.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7464743" y="5587603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Khả năng tự học &amp; cập nhật công nghệ liên tục.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837724" y="67065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Sự kết hợp giữa kiến thức chuyên môn vững chắc và kỹ năng mềm phát triển là chìa khóa thành công.</a:t>
            </a:r>
            <a:endParaRPr lang="en-US" sz="18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B9FC3F-747E-23B8-331D-379E6659A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6923" y="7038330"/>
            <a:ext cx="2343477" cy="11241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340" y="341233"/>
            <a:ext cx="1459944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Việt Nam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434340" y="647700"/>
            <a:ext cx="5931098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Thị trường &amp; Mức lương Backend Developer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434340" y="1322903"/>
            <a:ext cx="1752005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Thị trường Việt Nam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434340" y="1666042"/>
            <a:ext cx="672953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Nhu cầu cực cao: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Các công ty công nghệ trong và ngoài nước đang mở rộng mạnh mẽ.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4340" y="1907858"/>
            <a:ext cx="672953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Chuyển đổi số: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Đẩy mạnh tuyển dụng trong nhiều lĩnh vực.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4340" y="2149673"/>
            <a:ext cx="672953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Lĩnh vực hot: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Fintech, E-commerce, Logistics, Edtech, SaaS.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10278308" y="1319547"/>
            <a:ext cx="1873210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Mức lương (2024-2025)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0278308" y="1895616"/>
            <a:ext cx="672953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Junior (0-2 </a:t>
            </a:r>
            <a:r>
              <a:rPr lang="en-US" sz="950" b="1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năm</a:t>
            </a: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):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15–30 </a:t>
            </a:r>
            <a:r>
              <a:rPr lang="en-US" sz="9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triệu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VNĐ/</a:t>
            </a:r>
            <a:r>
              <a:rPr lang="en-US" sz="9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tháng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10278308" y="2137432"/>
            <a:ext cx="672953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Mid-level (2-4 năm):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30–50 triệu VNĐ/tháng.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10278308" y="2379247"/>
            <a:ext cx="672953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Senior/Lead (5+ năm):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50–80+ triệu VNĐ/tháng.</a:t>
            </a:r>
            <a:endParaRPr lang="en-US" sz="9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CB4284-66D8-F1DC-9225-11D9CA648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923" y="7105493"/>
            <a:ext cx="2343477" cy="1124107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2B9BB3CF-CD65-D2E2-6FFE-951A185194AF}"/>
              </a:ext>
            </a:extLst>
          </p:cNvPr>
          <p:cNvSpPr/>
          <p:nvPr/>
        </p:nvSpPr>
        <p:spPr>
          <a:xfrm>
            <a:off x="10278308" y="1700495"/>
            <a:ext cx="672953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Fresher (&lt;1 </a:t>
            </a:r>
            <a:r>
              <a:rPr lang="en-US" sz="950" b="1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năm</a:t>
            </a: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):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8–15 </a:t>
            </a:r>
            <a:r>
              <a:rPr lang="en-US" sz="9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triệu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VNĐ/</a:t>
            </a:r>
            <a:r>
              <a:rPr lang="en-US" sz="9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tháng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95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90A7D760-A5EA-E0B6-05C0-09A4B57D2272}"/>
              </a:ext>
            </a:extLst>
          </p:cNvPr>
          <p:cNvSpPr/>
          <p:nvPr/>
        </p:nvSpPr>
        <p:spPr>
          <a:xfrm>
            <a:off x="10278308" y="1512908"/>
            <a:ext cx="6729532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Intern (</a:t>
            </a:r>
            <a:r>
              <a:rPr lang="en-US" sz="950" b="1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Chưa</a:t>
            </a: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950" b="1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có</a:t>
            </a: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950" b="1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kinh</a:t>
            </a: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950" b="1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nghiệm</a:t>
            </a:r>
            <a:r>
              <a:rPr lang="en-US" sz="9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):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0-5 </a:t>
            </a:r>
            <a:r>
              <a:rPr lang="en-US" sz="9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triệu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VNĐ/</a:t>
            </a:r>
            <a:r>
              <a:rPr lang="en-US" sz="9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tháng</a:t>
            </a:r>
            <a:r>
              <a:rPr lang="en-US" sz="9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950" dirty="0"/>
          </a:p>
        </p:txBody>
      </p:sp>
      <p:pic>
        <p:nvPicPr>
          <p:cNvPr id="20" name="Image 0">
            <a:extLst>
              <a:ext uri="{FF2B5EF4-FFF2-40B4-BE49-F238E27FC236}">
                <a16:creationId xmlns:a16="http://schemas.microsoft.com/office/drawing/2014/main" id="{9068F9A7-A9D7-D0E7-FDB7-1BD04ED5C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81" y="2517815"/>
            <a:ext cx="9575612" cy="53623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664" y="612338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Yêu cầu &amp; Kỳ vọng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6265664" y="1162407"/>
            <a:ext cx="693562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Từ công ty và các phòng ban</a:t>
            </a:r>
            <a:endParaRPr lang="en-US" sz="4100" dirty="0"/>
          </a:p>
        </p:txBody>
      </p:sp>
      <p:sp>
        <p:nvSpPr>
          <p:cNvPr id="5" name="Shape 2"/>
          <p:cNvSpPr/>
          <p:nvPr/>
        </p:nvSpPr>
        <p:spPr>
          <a:xfrm>
            <a:off x="6265664" y="2151340"/>
            <a:ext cx="7585472" cy="2625804"/>
          </a:xfrm>
          <a:prstGeom prst="roundRect">
            <a:avLst>
              <a:gd name="adj" fmla="val 5572"/>
            </a:avLst>
          </a:prstGeom>
          <a:noFill/>
          <a:ln w="3048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84" y="2151340"/>
            <a:ext cx="121920" cy="26258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10231" y="2404467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Từ công ty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610231" y="2865477"/>
            <a:ext cx="69877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Ổn định: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Hệ thống hoạt động liên tục 24/7.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610231" y="3299579"/>
            <a:ext cx="69877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Hiệu năng cao: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Tốc độ xử lý nhanh, đáp ứng kịp thời.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610231" y="3733681"/>
            <a:ext cx="69877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Bảo mật dữ liệu: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Đảm bảo an toàn thông tin tuyệt đối.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610231" y="4167783"/>
            <a:ext cx="69877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Dễ mở rộng: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Linh hoạt khi có yêu cầu mới hoặc tăng trưởng.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5664" y="4999792"/>
            <a:ext cx="7585472" cy="2625804"/>
          </a:xfrm>
          <a:prstGeom prst="roundRect">
            <a:avLst>
              <a:gd name="adj" fmla="val 5572"/>
            </a:avLst>
          </a:prstGeom>
          <a:noFill/>
          <a:ln w="3048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84" y="4999792"/>
            <a:ext cx="121920" cy="262580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610231" y="5252918"/>
            <a:ext cx="261973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Từ các phòng ban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10231" y="5713928"/>
            <a:ext cx="69877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Hỗ trợ nhanh chóng: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Giải quyết các vấn đề kỹ thuật kịp thời.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610231" y="6148030"/>
            <a:ext cx="69877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 dễ hiểu: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Giao diện lập trình ứng dụng rõ ràng, dễ sử dụng.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6610231" y="6582132"/>
            <a:ext cx="69877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Tài liệu rõ ràng: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Thông tin đầy đủ và cập nhật.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6610231" y="7016234"/>
            <a:ext cx="69877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Bám sát tiến độ: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Hoàn thành nhiệm vụ đúng thời hạn.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DB0C16-1222-552C-EE26-866FE98CC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6923" y="7759184"/>
            <a:ext cx="2343477" cy="4321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295" y="509349"/>
            <a:ext cx="4358640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Tổng kết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8295" y="1331952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Tóm tắt: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648295" y="1936671"/>
            <a:ext cx="416719" cy="41671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250156" y="2000250"/>
            <a:ext cx="4636651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 là "trái tim" và "bộ não" của hệ thống.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648295" y="2723793"/>
            <a:ext cx="416719" cy="41671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250156" y="2787372"/>
            <a:ext cx="591252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Nhận yêu cầu → Xử lý logic → Cung cấp API cho Frontend.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648295" y="3510915"/>
            <a:ext cx="416719" cy="41671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250156" y="3574494"/>
            <a:ext cx="5271611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Luôn phối hợp chặt chẽ với Product, QA, và DevOps.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648295" y="4298037"/>
            <a:ext cx="416719" cy="41671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250156" y="4361617"/>
            <a:ext cx="417933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Thị trường đang "khát" nhân lực Backend.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48295" y="5085159"/>
            <a:ext cx="416719" cy="41671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250156" y="5148739"/>
            <a:ext cx="480595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Mức đãi ngộ hấp dẫn và nhiều cơ hội phát triển.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48295" y="5710238"/>
            <a:ext cx="13333809" cy="1298972"/>
          </a:xfrm>
          <a:prstGeom prst="roundRect">
            <a:avLst>
              <a:gd name="adj" fmla="val 2139"/>
            </a:avLst>
          </a:prstGeom>
          <a:solidFill>
            <a:srgbClr val="183A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5971818"/>
            <a:ext cx="326827" cy="261461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345406" y="5941576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Thông điệp cuối: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1345406" y="6453664"/>
            <a:ext cx="1245155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Đằng sau mỗi cú </a:t>
            </a:r>
            <a:r>
              <a:rPr lang="en-US" sz="1450" i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click mượt mà</a:t>
            </a:r>
            <a:r>
              <a:rPr lang="en-US" sz="145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là công sức thầm lặng của đội ngũ Backend!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48295" y="7286982"/>
            <a:ext cx="3486983" cy="435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69B7F5-5FFF-3FD7-E73B-7E25A8D68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923" y="7105493"/>
            <a:ext cx="2343477" cy="11241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1009</Words>
  <Application>Microsoft Office PowerPoint</Application>
  <PresentationFormat>Custom</PresentationFormat>
  <Paragraphs>123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Lora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Vũ Lại</cp:lastModifiedBy>
  <cp:revision>8</cp:revision>
  <dcterms:created xsi:type="dcterms:W3CDTF">2025-07-15T14:03:26Z</dcterms:created>
  <dcterms:modified xsi:type="dcterms:W3CDTF">2025-07-18T00:53:31Z</dcterms:modified>
</cp:coreProperties>
</file>